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1" r:id="rId6"/>
    <p:sldId id="300" r:id="rId7"/>
    <p:sldId id="262" r:id="rId8"/>
    <p:sldId id="263" r:id="rId9"/>
    <p:sldId id="265" r:id="rId10"/>
    <p:sldId id="266" r:id="rId11"/>
    <p:sldId id="280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99" r:id="rId25"/>
    <p:sldId id="282" r:id="rId26"/>
    <p:sldId id="283" r:id="rId27"/>
    <p:sldId id="29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8" r:id="rId36"/>
    <p:sldId id="302" r:id="rId37"/>
    <p:sldId id="293" r:id="rId38"/>
    <p:sldId id="294" r:id="rId39"/>
    <p:sldId id="296" r:id="rId40"/>
    <p:sldId id="297" r:id="rId41"/>
    <p:sldId id="301" r:id="rId42"/>
    <p:sldId id="295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29" autoAdjust="0"/>
  </p:normalViewPr>
  <p:slideViewPr>
    <p:cSldViewPr snapToGrid="0">
      <p:cViewPr varScale="1">
        <p:scale>
          <a:sx n="66" d="100"/>
          <a:sy n="66" d="100"/>
        </p:scale>
        <p:origin x="15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34" charset="-127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34" charset="-127"/>
                <a:ea typeface="微软雅黑" panose="020B0503020204020204" pitchFamily="34" charset="-122"/>
              </a:defRPr>
            </a:lvl1pPr>
          </a:lstStyle>
          <a:p>
            <a:fld id="{DA510A76-1742-44D4-A435-A0A2325E1E78}" type="datetimeFigureOut">
              <a:rPr lang="zh-CN" altLang="en-US" smtClean="0"/>
              <a:pPr/>
              <a:t>2017/12/2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34" charset="-127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34" charset="-127"/>
                <a:ea typeface="微软雅黑" panose="020B0503020204020204" pitchFamily="34" charset="-122"/>
              </a:defRPr>
            </a:lvl1pPr>
          </a:lstStyle>
          <a:p>
            <a:fld id="{6E39505D-E042-4503-B02B-0E10497C3FC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808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cs typeface="+mn-cs"/>
              </a:rPr>
              <a:t>已知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(E)/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Zk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cs typeface="+mn-cs"/>
              </a:rPr>
              <a:t>，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Zk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=sum(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wjk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*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yj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cs typeface="+mn-cs"/>
              </a:rPr>
              <a:t>，得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(E)/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wjk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)=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(E)/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Zk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)*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Zk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)/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wjk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)=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(E)/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det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Zk</a:t>
            </a:r>
            <a:r>
              <a:rPr lang="en-US" altLang="zh-CN" sz="1200" kern="1200" dirty="0" smtClean="0">
                <a:solidFill>
                  <a:schemeClr val="tx1"/>
                </a:solidFill>
                <a:cs typeface="+mn-cs"/>
              </a:rPr>
              <a:t>)*</a:t>
            </a:r>
            <a:r>
              <a:rPr lang="en-US" altLang="zh-CN" sz="1200" kern="1200" dirty="0" err="1" smtClean="0">
                <a:solidFill>
                  <a:schemeClr val="tx1"/>
                </a:solidFill>
                <a:cs typeface="+mn-cs"/>
              </a:rPr>
              <a:t>yj</a:t>
            </a:r>
            <a:endParaRPr lang="zh-CN" altLang="en-US" sz="1200" kern="1200" dirty="0" smtClean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9505D-E042-4503-B02B-0E10497C3FC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6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u="none" strike="noStrike" baseline="0" dirty="0" smtClean="0">
                <a:solidFill>
                  <a:srgbClr val="221E1F"/>
                </a:solidFill>
                <a:latin typeface="Minion Pro"/>
              </a:rPr>
              <a:t>The first few stages are composed of two types of layers: convolutional layers and pooling layers. Units in a convolutional layer are organized in feature maps, within which each unit is connected to local patches in the feature maps of the previous layer through a set of weights called a filter bank. The result of this local weighted sum is then passed through a non-linearity such as a </a:t>
            </a:r>
            <a:r>
              <a:rPr lang="en-US" altLang="zh-CN" b="0" i="0" u="none" strike="noStrike" baseline="0" dirty="0" err="1" smtClean="0">
                <a:solidFill>
                  <a:srgbClr val="221E1F"/>
                </a:solidFill>
                <a:latin typeface="Minion Pro"/>
              </a:rPr>
              <a:t>ReLU</a:t>
            </a:r>
            <a:r>
              <a:rPr lang="en-US" altLang="zh-CN" b="0" i="0" u="none" strike="noStrike" baseline="0" dirty="0" smtClean="0">
                <a:solidFill>
                  <a:srgbClr val="221E1F"/>
                </a:solidFill>
                <a:latin typeface="Minion Pro"/>
              </a:rPr>
              <a:t>. All units in a feature map share the same filter bank. Different feature maps in a layer use different filter banks.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9505D-E042-4503-B02B-0E10497C3FC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2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>
                <a:solidFill>
                  <a:srgbClr val="FF0000"/>
                </a:solidFill>
                <a:latin typeface="+mn-ea"/>
              </a:rPr>
              <a:t>out_channels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b="1" baseline="0" dirty="0" smtClean="0">
                <a:solidFill>
                  <a:srgbClr val="FF0000"/>
                </a:solidFill>
                <a:latin typeface="+mn-ea"/>
              </a:rPr>
              <a:t> number of filter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9505D-E042-4503-B02B-0E10497C3FC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359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66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http://scikit-learn.org/stable/auto_examples/model_selection/plot_underfitting_overfitting.html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9505D-E042-4503-B02B-0E10497C3FC8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092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9505D-E042-4503-B02B-0E10497C3FC8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571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4096</a:t>
            </a:r>
            <a:r>
              <a:rPr lang="zh-CN" altLang="en-US" dirty="0" smtClean="0"/>
              <a:t>维特征</a:t>
            </a:r>
            <a:r>
              <a:rPr lang="en-US" altLang="zh-CN" dirty="0" smtClean="0"/>
              <a:t>+</a:t>
            </a:r>
            <a:r>
              <a:rPr lang="zh-CN" altLang="en-US" dirty="0" smtClean="0"/>
              <a:t>欧式距离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9505D-E042-4503-B02B-0E10497C3FC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94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9505D-E042-4503-B02B-0E10497C3FC8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09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4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14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algun Gothic" panose="020B0503020000020004" pitchFamily="34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Malgun Gothic" panose="020B0503020000020004" pitchFamily="34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Malgun Gothic" panose="020B0503020000020004" pitchFamily="34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Malgun Gothic" panose="020B0503020000020004" pitchFamily="34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14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55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43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9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43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80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78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微软雅黑" panose="020B0503020204020204" pitchFamily="34" charset="-122"/>
              </a:defRPr>
            </a:lvl1pPr>
          </a:lstStyle>
          <a:p>
            <a:fld id="{E7301470-7D98-4978-A8BC-1F0896FFDB7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70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algun Gothic" panose="020B0503020000020004" pitchFamily="34" charset="-127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algun Gothic" panose="020B0503020000020004" pitchFamily="34" charset="-127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lgun Gothic" panose="020B0503020000020004" pitchFamily="34" charset="-127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lgun Gothic" panose="020B0503020000020004" pitchFamily="34" charset="-127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1789" y="494191"/>
            <a:ext cx="7780422" cy="2387600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卷积神经网络</a:t>
            </a:r>
            <a:r>
              <a:rPr lang="en-US" altLang="zh-CN" sz="4800" dirty="0" smtClean="0"/>
              <a:t>-</a:t>
            </a:r>
            <a:r>
              <a:rPr lang="en-US" altLang="zh-CN" sz="4800" dirty="0" err="1" smtClean="0"/>
              <a:t>AlexNet</a:t>
            </a:r>
            <a:r>
              <a:rPr lang="zh-CN" altLang="en-US" sz="4800" dirty="0" smtClean="0"/>
              <a:t>模型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837279"/>
            <a:ext cx="6858000" cy="1655762"/>
          </a:xfrm>
        </p:spPr>
        <p:txBody>
          <a:bodyPr>
            <a:noAutofit/>
          </a:bodyPr>
          <a:lstStyle/>
          <a:p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中国科学院自动化研究所</a:t>
            </a:r>
            <a:endParaRPr lang="en-US" altLang="zh-CN" sz="2800" dirty="0" smtClean="0"/>
          </a:p>
          <a:p>
            <a:r>
              <a:rPr lang="en-US" altLang="zh-CN" sz="2800" dirty="0" smtClean="0"/>
              <a:t>2017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15</a:t>
            </a:r>
            <a:r>
              <a:rPr lang="zh-CN" altLang="en-US" sz="2800" dirty="0" smtClean="0"/>
              <a:t>日</a:t>
            </a:r>
            <a:endParaRPr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76463" y="30421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深度学习技术讨论会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7670" y="1201251"/>
            <a:ext cx="858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Tahoma" panose="020B0604030504040204" pitchFamily="34" charset="0"/>
              </a:rPr>
              <a:t>CNNs are basically layers of </a:t>
            </a:r>
            <a:r>
              <a:rPr lang="en-US" altLang="ko-KR" sz="2400" dirty="0" smtClean="0">
                <a:solidFill>
                  <a:srgbClr val="0000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ahoma" panose="020B0604030504040204" pitchFamily="34" charset="0"/>
              </a:rPr>
              <a:t>convolutions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Tahoma" panose="020B0604030504040204" pitchFamily="34" charset="0"/>
              </a:rPr>
              <a:t> followed by </a:t>
            </a:r>
            <a:r>
              <a:rPr lang="en-US" altLang="ko-KR" sz="2400" dirty="0" smtClean="0">
                <a:solidFill>
                  <a:srgbClr val="0000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ahoma" panose="020B0604030504040204" pitchFamily="34" charset="0"/>
              </a:rPr>
              <a:t>subsampling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Tahoma" panose="020B0604030504040204" pitchFamily="34" charset="0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ahoma" panose="020B0604030504040204" pitchFamily="34" charset="0"/>
              </a:rPr>
              <a:t>fully connected layers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Tahoma" panose="020B0604030504040204" pitchFamily="34" charset="0"/>
              </a:rPr>
              <a:t>. </a:t>
            </a:r>
            <a:endParaRPr lang="ko-KR" altLang="en-US" sz="2400" dirty="0" smtClean="0">
              <a:latin typeface="Malgun Gothic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669" y="2232774"/>
            <a:ext cx="8583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layers works as feature extraction layers while a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" y="4062232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000" dirty="0" smtClean="0"/>
              <a:t>卷积神经网络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3724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" y="1066494"/>
            <a:ext cx="9031705" cy="3675686"/>
          </a:xfrm>
          <a:prstGeom prst="rect">
            <a:avLst/>
          </a:prstGeom>
          <a:ln w="25400">
            <a:noFill/>
          </a:ln>
        </p:spPr>
      </p:pic>
      <p:sp>
        <p:nvSpPr>
          <p:cNvPr id="6" name="矩形 5"/>
          <p:cNvSpPr/>
          <p:nvPr/>
        </p:nvSpPr>
        <p:spPr>
          <a:xfrm>
            <a:off x="702660" y="4944624"/>
            <a:ext cx="5650018" cy="156966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marL="360000" indent="-360000">
              <a:buFont typeface="+mj-lt"/>
              <a:buAutoNum type="arabicPeriod"/>
            </a:pPr>
            <a:r>
              <a:rPr lang="en-US" altLang="zh-CN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Local connections</a:t>
            </a:r>
          </a:p>
          <a:p>
            <a:pPr marL="360000" indent="-360000">
              <a:buFont typeface="+mj-lt"/>
              <a:buAutoNum type="arabicPeriod"/>
            </a:pPr>
            <a:r>
              <a:rPr lang="en-US" altLang="zh-CN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Shared weights</a:t>
            </a:r>
          </a:p>
          <a:p>
            <a:pPr marL="360000" indent="-360000">
              <a:buFont typeface="+mj-lt"/>
              <a:buAutoNum type="arabicPeriod"/>
            </a:pPr>
            <a:r>
              <a:rPr lang="en-US" altLang="zh-CN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Pooling</a:t>
            </a:r>
          </a:p>
          <a:p>
            <a:pPr marL="360000" indent="-360000">
              <a:buFont typeface="+mj-lt"/>
              <a:buAutoNum type="arabicPeriod"/>
            </a:pPr>
            <a:r>
              <a:rPr lang="en-US" altLang="zh-CN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Many layers</a:t>
            </a:r>
            <a:endParaRPr lang="en-US" altLang="zh-CN" sz="2400" b="0" i="0" u="none" strike="noStrike" baseline="0" dirty="0" smtClean="0">
              <a:solidFill>
                <a:srgbClr val="221E1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Inside a convolutional network 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90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7437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latin typeface="Malgun Gothic" panose="020B0503020000020004" pitchFamily="34" charset="-127"/>
              </a:rPr>
              <a:t>http://deeplearning.stanford.edu/wiki/index.php/Feature_extraction_using_convolution</a:t>
            </a:r>
            <a:endParaRPr lang="ko-KR" altLang="en-US" sz="1050" dirty="0">
              <a:latin typeface="Malgun Gothic" panose="020B0503020000020004" pitchFamily="34" charset="-127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Convolution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46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5730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</a:t>
            </a:r>
            <a:r>
              <a:rPr lang="en-US" altLang="ko-KR" b="1" dirty="0" err="1" smtClean="0">
                <a:solidFill>
                  <a:srgbClr val="0000FF"/>
                </a:solidFill>
                <a:latin typeface="+mn-ea"/>
              </a:rPr>
              <a:t>in_channels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Conv2D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7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latin typeface="Malgun Gothic" panose="020B0503020000020004" pitchFamily="34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  <a:latin typeface="Malgun Gothic" panose="020B0503020000020004" pitchFamily="34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Conv2D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82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9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1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 smtClean="0"/>
              <a:t>提纲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2354598" y="1963405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一、深度学习模型简介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4598" y="2663087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二、卷积神经网络</a:t>
            </a:r>
            <a:r>
              <a:rPr lang="en-US" altLang="zh-CN" sz="3200" dirty="0">
                <a:latin typeface="Malgun Gothic" panose="020B0503020000020004" pitchFamily="34" charset="-127"/>
                <a:ea typeface="微软雅黑" panose="020B0503020204020204" pitchFamily="34" charset="-122"/>
              </a:rPr>
              <a:t>CNN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54598" y="3394853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三、</a:t>
            </a:r>
            <a:r>
              <a:rPr lang="en-US" altLang="zh-CN" sz="3200" dirty="0" err="1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AlexNet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4598" y="4126619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四、参考资料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2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 smtClean="0"/>
              <a:t>提纲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2354598" y="1963405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一、深度学习模型简介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4598" y="2663087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二、卷积神经网络</a:t>
            </a:r>
            <a:r>
              <a:rPr lang="en-US" altLang="zh-CN" sz="3200" dirty="0">
                <a:latin typeface="Malgun Gothic" panose="020B0503020000020004" pitchFamily="34" charset="-127"/>
                <a:ea typeface="微软雅黑" panose="020B0503020204020204" pitchFamily="34" charset="-122"/>
              </a:rPr>
              <a:t>CNN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54598" y="3394853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三、</a:t>
            </a:r>
            <a:r>
              <a:rPr lang="en-US" altLang="zh-CN" sz="3200" dirty="0" err="1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AlexNet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4598" y="4126619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四、参考资料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39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689239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number of parameters?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280112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Why are layers divided into two parts?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8" name="Picture 2" descr="http://dl9fvu4r30qs1.cloudfront.net/8d/ac/a28ef5324f0998a8cac5d28d65ca/sadness-inside-o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02" y="4437112"/>
            <a:ext cx="2634478" cy="18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err="1" smtClean="0"/>
              <a:t>AlexNet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-217634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err="1" smtClean="0"/>
              <a:t>AlexNet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908799" y="4473193"/>
            <a:ext cx="2220687" cy="923330"/>
            <a:chOff x="6908799" y="4473193"/>
            <a:chExt cx="2220687" cy="923330"/>
          </a:xfrm>
        </p:grpSpPr>
        <p:sp>
          <p:nvSpPr>
            <p:cNvPr id="2" name="矩形 1"/>
            <p:cNvSpPr/>
            <p:nvPr/>
          </p:nvSpPr>
          <p:spPr>
            <a:xfrm>
              <a:off x="6908799" y="4702629"/>
              <a:ext cx="464457" cy="26125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stCxn id="2" idx="3"/>
            </p:cNvCxnSpPr>
            <p:nvPr/>
          </p:nvCxnSpPr>
          <p:spPr>
            <a:xfrm flipV="1">
              <a:off x="7373256" y="4818744"/>
              <a:ext cx="696687" cy="14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8084457" y="4473193"/>
              <a:ext cx="1045029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6*6*128*2*4096=37M?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375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0170"/>
          <a:stretch/>
        </p:blipFill>
        <p:spPr>
          <a:xfrm>
            <a:off x="173571" y="1106905"/>
            <a:ext cx="8796857" cy="5248824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 smtClean="0"/>
              <a:t>Input representation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616" y="1196752"/>
            <a:ext cx="304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>
                <a:latin typeface="Malgun Gothic" panose="020B0503020000020004" pitchFamily="34" charset="-127"/>
              </a:rPr>
              <a:t>Re</a:t>
            </a:r>
            <a:r>
              <a:rPr kumimoji="1" lang="en-US" altLang="ko-KR" sz="2400" dirty="0" smtClean="0">
                <a:latin typeface="Malgun Gothic" panose="020B0503020000020004" pitchFamily="34" charset="-127"/>
              </a:rPr>
              <a:t>ctified </a:t>
            </a:r>
            <a:r>
              <a:rPr kumimoji="1" lang="en-US" altLang="ko-KR" sz="2400" b="1" u="sng" dirty="0" smtClean="0">
                <a:latin typeface="Malgun Gothic" panose="020B0503020000020004" pitchFamily="34" charset="-127"/>
              </a:rPr>
              <a:t>L</a:t>
            </a:r>
            <a:r>
              <a:rPr kumimoji="1" lang="en-US" altLang="ko-KR" sz="2400" dirty="0" smtClean="0">
                <a:latin typeface="Malgun Gothic" panose="020B0503020000020004" pitchFamily="34" charset="-127"/>
              </a:rPr>
              <a:t>inear </a:t>
            </a:r>
            <a:r>
              <a:rPr kumimoji="1" lang="en-US" altLang="ko-KR" sz="2400" b="1" u="sng" dirty="0" smtClean="0">
                <a:latin typeface="Malgun Gothic" panose="020B0503020000020004" pitchFamily="34" charset="-127"/>
              </a:rPr>
              <a:t>U</a:t>
            </a:r>
            <a:r>
              <a:rPr kumimoji="1" lang="en-US" altLang="ko-KR" sz="2400" dirty="0" smtClean="0">
                <a:latin typeface="Malgun Gothic" panose="020B0503020000020004" pitchFamily="34" charset="-127"/>
              </a:rPr>
              <a:t>nit</a:t>
            </a:r>
            <a:endParaRPr kumimoji="1" lang="ko-KR" altLang="en-US" sz="2400" dirty="0" smtClean="0">
              <a:latin typeface="Malgun Gothic" panose="020B0503020000020004" pitchFamily="34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4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err="1" smtClean="0"/>
              <a:t>ReLU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47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072738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3841304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841304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420256"/>
            <a:ext cx="8041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106" y="6336632"/>
            <a:ext cx="8068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Reduce the top-1 error rate by 1.4% and top-5 by 1.2%</a:t>
            </a:r>
            <a:r>
              <a:rPr lang="en-US" altLang="zh-CN" sz="2400" dirty="0">
                <a:latin typeface="Malgun Gothic" panose="020B0503020000020004" pitchFamily="34" charset="-127"/>
                <a:ea typeface="微软雅黑" panose="020B0503020204020204" pitchFamily="34" charset="-122"/>
              </a:rPr>
              <a:t>.</a:t>
            </a:r>
            <a:endParaRPr lang="zh-CN" altLang="en-US" sz="24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4000" b="1" u="sng" dirty="0" smtClean="0"/>
              <a:t>L</a:t>
            </a:r>
            <a:r>
              <a:rPr kumimoji="1" lang="en-US" altLang="ko-KR" sz="4000" b="0" dirty="0" smtClean="0"/>
              <a:t>ocal </a:t>
            </a:r>
            <a:r>
              <a:rPr kumimoji="1" lang="en-US" altLang="ko-KR" sz="4000" b="1" u="sng" dirty="0" smtClean="0"/>
              <a:t>R</a:t>
            </a:r>
            <a:r>
              <a:rPr kumimoji="1" lang="en-US" altLang="ko-KR" sz="4000" b="0" dirty="0" smtClean="0"/>
              <a:t>esponse </a:t>
            </a:r>
            <a:r>
              <a:rPr kumimoji="1" lang="en-US" altLang="ko-KR" sz="4000" b="1" u="sng" dirty="0" smtClean="0"/>
              <a:t>N</a:t>
            </a:r>
            <a:r>
              <a:rPr kumimoji="1" lang="en-US" altLang="ko-KR" sz="4000" b="0" dirty="0" smtClean="0"/>
              <a:t>ormalization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51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0539"/>
            <a:ext cx="7886700" cy="821988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/>
              <a:t>深度学习模型简介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2281"/>
            <a:ext cx="7886700" cy="4351338"/>
          </a:xfrm>
        </p:spPr>
        <p:txBody>
          <a:bodyPr>
            <a:norm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Deep-learning methods</a:t>
            </a:r>
            <a:r>
              <a:rPr lang="en-US" altLang="zh-CN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/>
              <a:t>are </a:t>
            </a:r>
            <a:r>
              <a:rPr lang="en-US" altLang="zh-CN" sz="2400" dirty="0" smtClean="0">
                <a:solidFill>
                  <a:srgbClr val="C00000"/>
                </a:solidFill>
              </a:rPr>
              <a:t>representation-learning</a:t>
            </a:r>
            <a:r>
              <a:rPr lang="en-US" altLang="zh-CN" sz="2400" dirty="0" smtClean="0"/>
              <a:t> methods with multiple levels of representation, obtained by </a:t>
            </a:r>
            <a:r>
              <a:rPr lang="en-US" altLang="zh-CN" sz="2400" dirty="0" smtClean="0">
                <a:solidFill>
                  <a:srgbClr val="C00000"/>
                </a:solidFill>
              </a:rPr>
              <a:t>composing simple but non-linear modules </a:t>
            </a:r>
            <a:r>
              <a:rPr lang="en-US" altLang="zh-CN" sz="2400" dirty="0" smtClean="0"/>
              <a:t>that </a:t>
            </a:r>
            <a:r>
              <a:rPr lang="en-US" altLang="zh-CN" sz="2400" dirty="0"/>
              <a:t>each transform the representation at one level (starting with the raw input) into a representation at a higher, slightly more abstract level. </a:t>
            </a:r>
            <a:r>
              <a:rPr lang="en-US" altLang="zh-CN" sz="2400" dirty="0" smtClean="0"/>
              <a:t>(Yann </a:t>
            </a:r>
            <a:r>
              <a:rPr lang="en-US" altLang="zh-CN" sz="2400" dirty="0" err="1" smtClean="0"/>
              <a:t>LeCun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Yoshua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Bengio</a:t>
            </a:r>
            <a:r>
              <a:rPr lang="en-US" altLang="zh-CN" sz="2400" dirty="0" smtClean="0"/>
              <a:t>, Geoffrey Hinton)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51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Regularization in </a:t>
            </a:r>
            <a:r>
              <a:rPr lang="en-US" altLang="ko-KR" sz="4000" dirty="0" err="1" smtClean="0"/>
              <a:t>AlexNet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>
                <a:latin typeface="Malgun Gothic" panose="020B0503020000020004" pitchFamily="34" charset="-127"/>
              </a:rPr>
              <a:t>http://www.slideshare.net/KenChatfield/chatfield14-devil</a:t>
            </a:r>
            <a:endParaRPr lang="ko-KR" altLang="en-US" sz="900" dirty="0">
              <a:latin typeface="Malgun Gothic" panose="020B0503020000020004" pitchFamily="34" charset="-127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Data augmentation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0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Data augmentation in </a:t>
            </a:r>
            <a:r>
              <a:rPr lang="en-US" altLang="ko-KR" sz="4000" dirty="0" err="1" smtClean="0"/>
              <a:t>AlexNet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17214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17214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189222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17214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172146"/>
                <a:ext cx="1944216" cy="2016224"/>
              </a:xfrm>
              <a:prstGeom prst="rect">
                <a:avLst/>
              </a:prstGeom>
              <a:blipFill rotWithShape="0">
                <a:blip r:embed="rId4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44643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46438"/>
                <a:ext cx="8075240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132" t="-3101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47260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16568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7200" y="6066601"/>
            <a:ext cx="5048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Reduce the top-1 error rate by 1%</a:t>
            </a:r>
            <a:endParaRPr lang="zh-CN" altLang="en-US" sz="24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Data augmentation in </a:t>
            </a:r>
            <a:r>
              <a:rPr lang="en-US" altLang="ko-KR" sz="4000" dirty="0" err="1" smtClean="0"/>
              <a:t>AlexNet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1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5236"/>
            <a:ext cx="4283573" cy="301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4380" y="4305924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Independently set each hidden unit activity to zero with 0.5 probability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326085"/>
            <a:ext cx="7258812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Malgun Gothic" panose="020B0503020000020004" pitchFamily="34" charset="-127"/>
              </a:rPr>
              <a:t>[1] G.E</a:t>
            </a:r>
            <a:r>
              <a:rPr lang="en-US" altLang="ko-KR" sz="1100" dirty="0">
                <a:latin typeface="Malgun Gothic" panose="020B0503020000020004" pitchFamily="34" charset="-127"/>
              </a:rPr>
              <a:t>. Hinton, N. Srivastava, A. </a:t>
            </a:r>
            <a:r>
              <a:rPr lang="en-US" altLang="ko-KR" sz="1100" dirty="0" err="1">
                <a:latin typeface="Malgun Gothic" panose="020B0503020000020004" pitchFamily="34" charset="-127"/>
              </a:rPr>
              <a:t>Krizhevsky</a:t>
            </a:r>
            <a:r>
              <a:rPr lang="en-US" altLang="ko-KR" sz="1100" dirty="0">
                <a:latin typeface="Malgun Gothic" panose="020B0503020000020004" pitchFamily="34" charset="-127"/>
              </a:rPr>
              <a:t>, I. </a:t>
            </a:r>
            <a:r>
              <a:rPr lang="en-US" altLang="ko-KR" sz="1100" dirty="0" err="1">
                <a:latin typeface="Malgun Gothic" panose="020B0503020000020004" pitchFamily="34" charset="-127"/>
              </a:rPr>
              <a:t>Sutskever</a:t>
            </a:r>
            <a:r>
              <a:rPr lang="en-US" altLang="ko-KR" sz="1100" dirty="0">
                <a:latin typeface="Malgun Gothic" panose="020B0503020000020004" pitchFamily="34" charset="-127"/>
              </a:rPr>
              <a:t>, and R.R. </a:t>
            </a:r>
            <a:r>
              <a:rPr lang="en-US" altLang="ko-KR" sz="1100" dirty="0" err="1">
                <a:latin typeface="Malgun Gothic" panose="020B0503020000020004" pitchFamily="34" charset="-127"/>
              </a:rPr>
              <a:t>Salakhutdinov</a:t>
            </a:r>
            <a:r>
              <a:rPr lang="en-US" altLang="ko-KR" sz="1100" dirty="0">
                <a:latin typeface="Malgun Gothic" panose="020B0503020000020004" pitchFamily="34" charset="-127"/>
              </a:rPr>
              <a:t>. Improving </a:t>
            </a:r>
            <a:r>
              <a:rPr lang="en-US" altLang="ko-KR" sz="1100" dirty="0" smtClean="0">
                <a:latin typeface="Malgun Gothic" panose="020B0503020000020004" pitchFamily="34" charset="-127"/>
              </a:rPr>
              <a:t>neural networks by </a:t>
            </a:r>
            <a:r>
              <a:rPr lang="en-US" altLang="ko-KR" sz="1100" dirty="0">
                <a:latin typeface="Malgun Gothic" panose="020B0503020000020004" pitchFamily="34" charset="-127"/>
              </a:rPr>
              <a:t>preventing co-adaptation of feature detectors. </a:t>
            </a:r>
            <a:r>
              <a:rPr lang="en-US" altLang="ko-KR" sz="1100" dirty="0" err="1" smtClean="0">
                <a:latin typeface="Malgun Gothic" panose="020B0503020000020004" pitchFamily="34" charset="-127"/>
              </a:rPr>
              <a:t>arXiv</a:t>
            </a:r>
            <a:r>
              <a:rPr lang="en-US" altLang="ko-KR" sz="1100" dirty="0" smtClean="0">
                <a:latin typeface="Malgun Gothic" panose="020B0503020000020004" pitchFamily="34" charset="-127"/>
              </a:rPr>
              <a:t>, </a:t>
            </a:r>
            <a:r>
              <a:rPr lang="en-US" altLang="ko-KR" sz="1100" dirty="0">
                <a:latin typeface="Malgun Gothic" panose="020B0503020000020004" pitchFamily="34" charset="-127"/>
              </a:rPr>
              <a:t>2012.</a:t>
            </a:r>
            <a:endParaRPr lang="ko-KR" altLang="en-US" sz="1100" dirty="0">
              <a:latin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684" y="517583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smtClean="0">
                <a:latin typeface="+mn-ea"/>
              </a:rPr>
              <a:t>Do this in the two globally-connected hidden layers (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layer6 and layer7</a:t>
            </a:r>
            <a:r>
              <a:rPr lang="en-US" altLang="ko-KR" sz="2400" dirty="0" smtClean="0">
                <a:latin typeface="+mn-ea"/>
              </a:rPr>
              <a:t>) at the net's output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664" y="1013989"/>
            <a:ext cx="4942857" cy="2133333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Dropout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65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01052" y="1076659"/>
                <a:ext cx="8341895" cy="5262544"/>
              </a:xfrm>
            </p:spPr>
            <p:txBody>
              <a:bodyPr>
                <a:normAutofit/>
              </a:bodyPr>
              <a:lstStyle/>
              <a:p>
                <a:endParaRPr lang="en-US" altLang="zh-CN" dirty="0" smtClean="0">
                  <a:ea typeface="Malgun Gothic" panose="020B0503020000020004" pitchFamily="34" charset="-127"/>
                </a:endParaRPr>
              </a:p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ea typeface="Malgun Gothic" panose="020B0503020000020004" pitchFamily="34" charset="-127"/>
                  </a:rPr>
                  <a:t>Using </a:t>
                </a:r>
                <a:r>
                  <a:rPr lang="en-US" altLang="zh-CN" dirty="0">
                    <a:ea typeface="Malgun Gothic" panose="020B0503020000020004" pitchFamily="34" charset="-127"/>
                  </a:rPr>
                  <a:t>stochastic gradient descent and </a:t>
                </a:r>
                <a:r>
                  <a:rPr lang="en-US" altLang="zh-CN" dirty="0" smtClean="0">
                    <a:ea typeface="Malgun Gothic" panose="020B0503020000020004" pitchFamily="34" charset="-127"/>
                  </a:rPr>
                  <a:t>the backpropagation </a:t>
                </a:r>
                <a:r>
                  <a:rPr lang="en-US" altLang="zh-CN" dirty="0">
                    <a:ea typeface="Malgun Gothic" panose="020B0503020000020004" pitchFamily="34" charset="-127"/>
                  </a:rPr>
                  <a:t>algorithm (just repeated </a:t>
                </a:r>
                <a:r>
                  <a:rPr lang="en-US" altLang="zh-CN" dirty="0" smtClean="0">
                    <a:ea typeface="Malgun Gothic" panose="020B0503020000020004" pitchFamily="34" charset="-127"/>
                  </a:rPr>
                  <a:t>application of </a:t>
                </a:r>
                <a:r>
                  <a:rPr lang="en-US" altLang="zh-CN" dirty="0">
                    <a:ea typeface="Malgun Gothic" panose="020B0503020000020004" pitchFamily="34" charset="-127"/>
                  </a:rPr>
                  <a:t>the chain rule</a:t>
                </a:r>
                <a:r>
                  <a:rPr lang="en-US" altLang="zh-CN" dirty="0" smtClean="0">
                    <a:ea typeface="Malgun Gothic" panose="020B0503020000020004" pitchFamily="34" charset="-127"/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ea typeface="Malgun Gothic" panose="020B0503020000020004" pitchFamily="34" charset="-127"/>
                </a:endParaRPr>
              </a:p>
              <a:p>
                <a:pPr>
                  <a:buFont typeface="Wingdings" panose="05000000000000000000" pitchFamily="2" charset="2"/>
                  <a:buChar char="p"/>
                </a:pPr>
                <a:r>
                  <a:rPr lang="zh-CN" altLang="en-US" dirty="0" smtClean="0"/>
                  <a:t>输出值：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total input to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output unit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/>
                  <a:t>and is fed to a 1000-way 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 function.</a:t>
                </a:r>
              </a:p>
              <a:p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b="0" dirty="0" smtClean="0"/>
              </a:p>
              <a:p>
                <a:endParaRPr lang="en-US" altLang="zh-CN" dirty="0" smtClean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52" y="1076659"/>
                <a:ext cx="8341895" cy="5262544"/>
              </a:xfrm>
              <a:blipFill rotWithShape="0">
                <a:blip r:embed="rId2"/>
                <a:stretch>
                  <a:fillRect l="-1023" r="-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Training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2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85009" y="1190792"/>
                <a:ext cx="8373979" cy="526254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zh-CN" altLang="en-US" dirty="0" smtClean="0"/>
                  <a:t>目标函数：</a:t>
                </a:r>
                <a:r>
                  <a:rPr lang="en-US" altLang="zh-CN" dirty="0" smtClean="0"/>
                  <a:t>The network maximizes the average across training cases of the log-probability of the correct label.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zh-CN" altLang="en-US" b="0" dirty="0" smtClean="0"/>
                  <a:t>    交叉熵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𝑚𝑎𝑥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⁡(1−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当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当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b="0" dirty="0" smtClean="0"/>
              </a:p>
              <a:p>
                <a:pPr>
                  <a:buFont typeface="Wingdings" panose="05000000000000000000" pitchFamily="2" charset="2"/>
                  <a:buChar char="p"/>
                </a:pPr>
                <a:r>
                  <a:rPr lang="zh-CN" altLang="en-US" dirty="0" smtClean="0"/>
                  <a:t>权重更新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009" y="1190792"/>
                <a:ext cx="8373979" cy="5262544"/>
              </a:xfrm>
              <a:blipFill rotWithShape="0">
                <a:blip r:embed="rId2"/>
                <a:stretch>
                  <a:fillRect l="-946" t="-1736" r="-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01" y="4990768"/>
            <a:ext cx="7253149" cy="1462568"/>
          </a:xfrm>
          <a:prstGeom prst="rect">
            <a:avLst/>
          </a:prstGeom>
        </p:spPr>
      </p:pic>
      <p:sp>
        <p:nvSpPr>
          <p:cNvPr id="20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ko-KR" sz="4000" dirty="0" smtClean="0"/>
              <a:t>Training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6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dirty="0"/>
              <a:t>ImageNet</a:t>
            </a:r>
            <a:r>
              <a:rPr lang="zh-CN" altLang="en-US" dirty="0"/>
              <a:t>数据集（</a:t>
            </a:r>
            <a:r>
              <a:rPr lang="en-US" altLang="zh-CN" dirty="0"/>
              <a:t>ImageNet Large-Scale Visual Recognition Challenge</a:t>
            </a:r>
            <a:r>
              <a:rPr lang="zh-CN" altLang="en-US" dirty="0"/>
              <a:t>，</a:t>
            </a:r>
            <a:r>
              <a:rPr lang="en-US" altLang="zh-CN" dirty="0"/>
              <a:t>ILSVRC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60050" lvl="1" indent="-3600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Totally 15million images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22000 categories</a:t>
            </a:r>
          </a:p>
          <a:p>
            <a:pPr marL="760050" lvl="1" indent="-3600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ILSVRC-2010:1.2million for training, 50k for validation, 150k for testing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1000 categories</a:t>
            </a:r>
          </a:p>
          <a:p>
            <a:pPr marL="760050" lvl="1" indent="-360000"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dirty="0" smtClean="0"/>
              <a:t>评价指标（</a:t>
            </a:r>
            <a:r>
              <a:rPr lang="en-US" altLang="zh-CN" dirty="0"/>
              <a:t> </a:t>
            </a:r>
            <a:r>
              <a:rPr lang="en-US" altLang="zh-CN" dirty="0" smtClean="0"/>
              <a:t>Error Rate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760050" lvl="1" indent="-3600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Top-1 error rate</a:t>
            </a:r>
          </a:p>
          <a:p>
            <a:pPr marL="760050" lvl="1" indent="-3600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Top-5 error rate</a:t>
            </a:r>
          </a:p>
          <a:p>
            <a:pPr marL="760050" lvl="1" indent="-360000"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dirty="0" smtClean="0"/>
              <a:t>Therefore </a:t>
            </a:r>
            <a:r>
              <a:rPr lang="en-US" altLang="zh-CN" dirty="0"/>
              <a:t>only 27GB of disk storage is needed to train this system</a:t>
            </a:r>
            <a:r>
              <a:rPr lang="en-US" altLang="zh-CN" dirty="0" smtClean="0"/>
              <a:t>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dirty="0"/>
              <a:t>Uses about 2GB of RAM on each GPU, and around 5GB of system memory during training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 err="1" smtClean="0"/>
              <a:t>AlexNet</a:t>
            </a:r>
            <a:r>
              <a:rPr lang="zh-CN" altLang="en-US" sz="4000" dirty="0" smtClean="0"/>
              <a:t>实验结果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2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85" y="1259334"/>
            <a:ext cx="6236229" cy="34198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4400" y="4976008"/>
            <a:ext cx="857520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[2] A. Berg, J. Deng, and L. </a:t>
            </a:r>
            <a:r>
              <a:rPr lang="en-US" altLang="zh-CN" b="0" i="0" u="none" strike="noStrike" baseline="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Fei-Fei</a:t>
            </a:r>
            <a:r>
              <a:rPr lang="en-US" altLang="zh-CN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. Large scale visual recognition challenge 2010. www.imagenet.org/challenges. 2010.</a:t>
            </a:r>
          </a:p>
          <a:p>
            <a:pPr algn="just"/>
            <a:r>
              <a:rPr lang="en-US" altLang="zh-CN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[24] J. Sánchez and F. </a:t>
            </a:r>
            <a:r>
              <a:rPr lang="en-US" altLang="zh-CN" b="0" i="0" u="none" strike="noStrike" baseline="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Perronnin</a:t>
            </a:r>
            <a:r>
              <a:rPr lang="en-US" altLang="zh-CN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. High-dimensional signature compression for large-scale image classification. In 2011 IEEE Conference on Computer Vision and Pattern Recognition (CVPR),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pages 1665–1672. 2011.</a:t>
            </a:r>
            <a:endParaRPr lang="zh-CN" altLang="en-US" dirty="0" smtClean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 err="1" smtClean="0"/>
              <a:t>AlexNet</a:t>
            </a:r>
            <a:r>
              <a:rPr lang="zh-CN" altLang="en-US" sz="4000" dirty="0" smtClean="0"/>
              <a:t>实验结果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04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80" y="879692"/>
            <a:ext cx="7269814" cy="594928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6855" y="1727199"/>
            <a:ext cx="1879032" cy="769257"/>
            <a:chOff x="36855" y="1727199"/>
            <a:chExt cx="1879032" cy="769257"/>
          </a:xfrm>
        </p:grpSpPr>
        <p:sp>
          <p:nvSpPr>
            <p:cNvPr id="5" name="矩形 4"/>
            <p:cNvSpPr/>
            <p:nvPr/>
          </p:nvSpPr>
          <p:spPr>
            <a:xfrm>
              <a:off x="1374873" y="1727199"/>
              <a:ext cx="541014" cy="76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algun Gothic" panose="020B0503020000020004" pitchFamily="34" charset="-127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箭头连接符 8"/>
            <p:cNvCxnSpPr>
              <a:stCxn id="5" idx="1"/>
            </p:cNvCxnSpPr>
            <p:nvPr/>
          </p:nvCxnSpPr>
          <p:spPr>
            <a:xfrm flipH="1">
              <a:off x="1103086" y="2111828"/>
              <a:ext cx="271787" cy="72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36855" y="1795920"/>
              <a:ext cx="1322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Malgun Gothic" panose="020B0503020000020004" pitchFamily="34" charset="-127"/>
                  <a:ea typeface="微软雅黑" panose="020B0503020204020204" pitchFamily="34" charset="-122"/>
                </a:rPr>
                <a:t>Off-center </a:t>
              </a:r>
            </a:p>
            <a:p>
              <a:r>
                <a:rPr lang="en-US" altLang="zh-CN" dirty="0" smtClean="0">
                  <a:solidFill>
                    <a:srgbClr val="FF0000"/>
                  </a:solidFill>
                  <a:latin typeface="Malgun Gothic" panose="020B0503020000020004" pitchFamily="34" charset="-127"/>
                  <a:ea typeface="微软雅黑" panose="020B0503020204020204" pitchFamily="34" charset="-122"/>
                </a:rPr>
                <a:t>object</a:t>
              </a:r>
              <a:endParaRPr lang="zh-CN" altLang="en-US" dirty="0">
                <a:solidFill>
                  <a:srgbClr val="FF0000"/>
                </a:solidFill>
                <a:latin typeface="Malgun Gothic" panose="020B0503020000020004" pitchFamily="34" charset="-127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382128" y="5667827"/>
            <a:ext cx="7295566" cy="217715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9384" y="5878279"/>
            <a:ext cx="7295566" cy="21771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 err="1" smtClean="0"/>
              <a:t>AlexNet</a:t>
            </a:r>
            <a:r>
              <a:rPr lang="zh-CN" altLang="en-US" sz="4000" dirty="0" smtClean="0"/>
              <a:t>实验结果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6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07478"/>
            <a:ext cx="7886700" cy="5032375"/>
          </a:xfrm>
        </p:spPr>
        <p:txBody>
          <a:bodyPr>
            <a:noAutofit/>
          </a:bodyPr>
          <a:lstStyle/>
          <a:p>
            <a:pPr marL="360000" indent="-3600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自动编码器</a:t>
            </a:r>
            <a:r>
              <a:rPr lang="en-US" altLang="zh-CN" sz="2400" dirty="0" err="1" smtClean="0"/>
              <a:t>AutoEncoder</a:t>
            </a:r>
            <a:endParaRPr lang="en-US" altLang="zh-CN" sz="2400" dirty="0" smtClean="0"/>
          </a:p>
          <a:p>
            <a:pPr marL="360000" indent="-3600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稀疏编码</a:t>
            </a:r>
            <a:r>
              <a:rPr lang="en-US" altLang="zh-CN" sz="2400" dirty="0" smtClean="0"/>
              <a:t>Sparse Coding</a:t>
            </a:r>
          </a:p>
          <a:p>
            <a:pPr marL="360000" indent="-3600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深度置信网络 </a:t>
            </a:r>
            <a:r>
              <a:rPr lang="en-US" altLang="zh-CN" sz="2400" dirty="0" smtClean="0"/>
              <a:t>DBN</a:t>
            </a:r>
            <a:r>
              <a:rPr lang="zh-CN" altLang="en-US" sz="2400" dirty="0" smtClean="0"/>
              <a:t>与受限波尔兹曼机</a:t>
            </a:r>
            <a:r>
              <a:rPr lang="en-US" altLang="zh-CN" sz="2400" dirty="0" smtClean="0"/>
              <a:t>RBM</a:t>
            </a:r>
          </a:p>
          <a:p>
            <a:pPr marL="360000" indent="-3600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卷积神经网络</a:t>
            </a:r>
            <a:r>
              <a:rPr lang="en-US" altLang="zh-CN" sz="2400" dirty="0" smtClean="0"/>
              <a:t>-CNN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Lenet-1986, Alexnet-2012, GoogleNet-2014, VGGNet-2014, Deep Residual Learning-2015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360000" indent="-3600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递归神经网络 </a:t>
            </a:r>
            <a:r>
              <a:rPr lang="en-US" altLang="zh-CN" sz="2400" dirty="0" smtClean="0"/>
              <a:t>RNN </a:t>
            </a:r>
            <a:r>
              <a:rPr lang="zh-CN" altLang="en-US" sz="2400" dirty="0" smtClean="0"/>
              <a:t>及长短记忆型递归神经网络</a:t>
            </a:r>
            <a:r>
              <a:rPr lang="en-US" altLang="zh-CN" sz="2400" dirty="0" smtClean="0"/>
              <a:t>LSTM</a:t>
            </a:r>
          </a:p>
          <a:p>
            <a:pPr marL="360000" indent="-3600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生成对抗网络 </a:t>
            </a:r>
            <a:r>
              <a:rPr lang="en-US" altLang="zh-CN" sz="2400" dirty="0" smtClean="0"/>
              <a:t>GAN</a:t>
            </a:r>
          </a:p>
          <a:p>
            <a:pPr marL="360000" indent="-3600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……</a:t>
            </a:r>
            <a:endParaRPr lang="en-US" altLang="zh-CN" sz="24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000" dirty="0" smtClean="0"/>
              <a:t>常用模型和方法</a:t>
            </a:r>
            <a:endParaRPr lang="zh-CN" altLang="en-US" sz="36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8" y="1039346"/>
            <a:ext cx="8181143" cy="52566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2228" y="1039346"/>
            <a:ext cx="560661" cy="525666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13537" y="6372831"/>
            <a:ext cx="37385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4096</a:t>
            </a:r>
            <a:r>
              <a:rPr lang="zh-CN" altLang="en-US" sz="28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维特征</a:t>
            </a:r>
            <a:r>
              <a:rPr lang="en-US" altLang="zh-CN" sz="28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+</a:t>
            </a:r>
            <a:r>
              <a:rPr lang="zh-CN" altLang="en-US" sz="28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欧式距离</a:t>
            </a:r>
            <a:endParaRPr lang="zh-CN" altLang="en-US" sz="28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 err="1" smtClean="0"/>
              <a:t>AlexNet</a:t>
            </a:r>
            <a:r>
              <a:rPr lang="zh-CN" altLang="en-US" sz="4000" dirty="0" smtClean="0"/>
              <a:t>实验结果</a:t>
            </a:r>
            <a:r>
              <a:rPr lang="en-US" altLang="zh-CN" sz="4000" dirty="0" smtClean="0"/>
              <a:t>(Image </a:t>
            </a:r>
            <a:r>
              <a:rPr lang="en-US" altLang="zh-CN" sz="4000" dirty="0" err="1" smtClean="0"/>
              <a:t>Rerieval</a:t>
            </a:r>
            <a:r>
              <a:rPr lang="en-US" altLang="zh-CN" sz="4000" dirty="0" smtClean="0"/>
              <a:t>)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2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 smtClean="0"/>
              <a:t>提纲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2354598" y="1963405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一、深度学习模型简介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4598" y="2663087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二、卷积神经网络</a:t>
            </a:r>
            <a:r>
              <a:rPr lang="en-US" altLang="zh-CN" sz="3200" dirty="0">
                <a:latin typeface="Malgun Gothic" panose="020B0503020000020004" pitchFamily="34" charset="-127"/>
                <a:ea typeface="微软雅黑" panose="020B0503020204020204" pitchFamily="34" charset="-122"/>
              </a:rPr>
              <a:t>CNN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54598" y="3394853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三、</a:t>
            </a:r>
            <a:r>
              <a:rPr lang="en-US" altLang="zh-CN" sz="3200" dirty="0" err="1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AlexNet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4598" y="4126619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四、参考资料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1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 err="1" smtClean="0">
                <a:ea typeface="Malgun Gothic" panose="020B0503020000020004" pitchFamily="34" charset="-127"/>
              </a:rPr>
              <a:t>LeCun</a:t>
            </a:r>
            <a:r>
              <a:rPr lang="en-US" altLang="zh-CN" dirty="0">
                <a:ea typeface="Malgun Gothic" panose="020B0503020000020004" pitchFamily="34" charset="-127"/>
              </a:rPr>
              <a:t>, Yann, </a:t>
            </a:r>
            <a:r>
              <a:rPr lang="en-US" altLang="zh-CN" dirty="0" err="1">
                <a:ea typeface="Malgun Gothic" panose="020B0503020000020004" pitchFamily="34" charset="-127"/>
              </a:rPr>
              <a:t>Yoshua</a:t>
            </a:r>
            <a:r>
              <a:rPr lang="en-US" altLang="zh-CN" dirty="0">
                <a:ea typeface="Malgun Gothic" panose="020B0503020000020004" pitchFamily="34" charset="-127"/>
              </a:rPr>
              <a:t> </a:t>
            </a:r>
            <a:r>
              <a:rPr lang="en-US" altLang="zh-CN" dirty="0" err="1">
                <a:ea typeface="Malgun Gothic" panose="020B0503020000020004" pitchFamily="34" charset="-127"/>
              </a:rPr>
              <a:t>Bengio</a:t>
            </a:r>
            <a:r>
              <a:rPr lang="en-US" altLang="zh-CN" dirty="0">
                <a:ea typeface="Malgun Gothic" panose="020B0503020000020004" pitchFamily="34" charset="-127"/>
              </a:rPr>
              <a:t>, and Geoffrey Hinton. </a:t>
            </a:r>
            <a:r>
              <a:rPr lang="en-US" altLang="zh-CN" dirty="0" smtClean="0">
                <a:ea typeface="Malgun Gothic" panose="020B0503020000020004" pitchFamily="34" charset="-127"/>
              </a:rPr>
              <a:t>Deep </a:t>
            </a:r>
            <a:r>
              <a:rPr lang="en-US" altLang="zh-CN" dirty="0">
                <a:ea typeface="Malgun Gothic" panose="020B0503020000020004" pitchFamily="34" charset="-127"/>
              </a:rPr>
              <a:t>learning</a:t>
            </a:r>
            <a:r>
              <a:rPr lang="en-US" altLang="zh-CN" dirty="0" smtClean="0">
                <a:ea typeface="Malgun Gothic" panose="020B0503020000020004" pitchFamily="34" charset="-127"/>
              </a:rPr>
              <a:t>. </a:t>
            </a:r>
            <a:r>
              <a:rPr lang="en-US" altLang="zh-CN" dirty="0">
                <a:ea typeface="Malgun Gothic" panose="020B0503020000020004" pitchFamily="34" charset="-127"/>
              </a:rPr>
              <a:t>Nature 521.7553 (2015): 436-444.</a:t>
            </a:r>
          </a:p>
          <a:p>
            <a:pPr marL="514350" indent="-51435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 err="1" smtClean="0">
                <a:ea typeface="Malgun Gothic" panose="020B0503020000020004" pitchFamily="34" charset="-127"/>
              </a:rPr>
              <a:t>Krizhevsky</a:t>
            </a:r>
            <a:r>
              <a:rPr lang="en-US" altLang="zh-CN" dirty="0">
                <a:ea typeface="Malgun Gothic" panose="020B0503020000020004" pitchFamily="34" charset="-127"/>
              </a:rPr>
              <a:t>, Alex, Ilya </a:t>
            </a:r>
            <a:r>
              <a:rPr lang="en-US" altLang="zh-CN" dirty="0" err="1">
                <a:ea typeface="Malgun Gothic" panose="020B0503020000020004" pitchFamily="34" charset="-127"/>
              </a:rPr>
              <a:t>Sutskever</a:t>
            </a:r>
            <a:r>
              <a:rPr lang="en-US" altLang="zh-CN" dirty="0">
                <a:ea typeface="Malgun Gothic" panose="020B0503020000020004" pitchFamily="34" charset="-127"/>
              </a:rPr>
              <a:t>, and Geoffrey E. Hinton. </a:t>
            </a:r>
            <a:r>
              <a:rPr lang="en-US" altLang="zh-CN" dirty="0" err="1" smtClean="0">
                <a:ea typeface="Malgun Gothic" panose="020B0503020000020004" pitchFamily="34" charset="-127"/>
              </a:rPr>
              <a:t>Imagenet</a:t>
            </a:r>
            <a:r>
              <a:rPr lang="en-US" altLang="zh-CN" dirty="0" smtClean="0"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ea typeface="Malgun Gothic" panose="020B0503020000020004" pitchFamily="34" charset="-127"/>
              </a:rPr>
              <a:t>classification with deep convolutional neural networks</a:t>
            </a:r>
            <a:r>
              <a:rPr lang="en-US" altLang="zh-CN" dirty="0" smtClean="0">
                <a:ea typeface="Malgun Gothic" panose="020B0503020000020004" pitchFamily="34" charset="-127"/>
              </a:rPr>
              <a:t>. </a:t>
            </a:r>
            <a:r>
              <a:rPr lang="en-US" altLang="zh-CN" dirty="0">
                <a:ea typeface="Malgun Gothic" panose="020B0503020000020004" pitchFamily="34" charset="-127"/>
              </a:rPr>
              <a:t>Advances in neural information processing systems. 2012.</a:t>
            </a:r>
            <a:endParaRPr lang="zh-CN" altLang="en-US" dirty="0">
              <a:ea typeface="Malgun Gothic" panose="020B0503020000020004" pitchFamily="34" charset="-127"/>
            </a:endParaRPr>
          </a:p>
          <a:p>
            <a:pPr marL="514350" indent="-51435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 smtClean="0">
                <a:ea typeface="Malgun Gothic" panose="020B0503020000020004" pitchFamily="34" charset="-127"/>
              </a:rPr>
              <a:t>Alex </a:t>
            </a:r>
            <a:r>
              <a:rPr lang="en-US" altLang="zh-CN" dirty="0" err="1" smtClean="0">
                <a:ea typeface="Malgun Gothic" panose="020B0503020000020004" pitchFamily="34" charset="-127"/>
              </a:rPr>
              <a:t>Krizhevsky</a:t>
            </a:r>
            <a:r>
              <a:rPr lang="en-US" altLang="zh-CN" dirty="0" smtClean="0">
                <a:ea typeface="Malgun Gothic" panose="020B0503020000020004" pitchFamily="34" charset="-127"/>
              </a:rPr>
              <a:t>, Ilya </a:t>
            </a:r>
            <a:r>
              <a:rPr lang="en-US" altLang="zh-CN" dirty="0" err="1" smtClean="0">
                <a:ea typeface="Malgun Gothic" panose="020B0503020000020004" pitchFamily="34" charset="-127"/>
              </a:rPr>
              <a:t>Sutskever</a:t>
            </a:r>
            <a:r>
              <a:rPr lang="en-US" altLang="zh-CN" dirty="0" smtClean="0">
                <a:ea typeface="Malgun Gothic" panose="020B0503020000020004" pitchFamily="34" charset="-127"/>
              </a:rPr>
              <a:t>, Geoffrey Hinton. ImageNet </a:t>
            </a:r>
            <a:r>
              <a:rPr lang="en-US" altLang="zh-CN" dirty="0">
                <a:ea typeface="Malgun Gothic" panose="020B0503020000020004" pitchFamily="34" charset="-127"/>
              </a:rPr>
              <a:t>Classification with </a:t>
            </a:r>
            <a:r>
              <a:rPr lang="en-US" altLang="zh-CN" dirty="0" smtClean="0">
                <a:ea typeface="Malgun Gothic" panose="020B0503020000020004" pitchFamily="34" charset="-127"/>
              </a:rPr>
              <a:t>Deep Convolutional </a:t>
            </a:r>
            <a:r>
              <a:rPr lang="en-US" altLang="zh-CN" dirty="0">
                <a:ea typeface="Malgun Gothic" panose="020B0503020000020004" pitchFamily="34" charset="-127"/>
              </a:rPr>
              <a:t>Neural </a:t>
            </a:r>
            <a:r>
              <a:rPr lang="en-US" altLang="zh-CN" dirty="0" smtClean="0">
                <a:ea typeface="Malgun Gothic" panose="020B0503020000020004" pitchFamily="34" charset="-127"/>
              </a:rPr>
              <a:t>Networks. (PPT)</a:t>
            </a:r>
          </a:p>
          <a:p>
            <a:pPr marL="514350" indent="-51435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 err="1" smtClean="0">
                <a:ea typeface="Malgun Gothic" panose="020B0503020000020004" pitchFamily="34" charset="-127"/>
              </a:rPr>
              <a:t>Sungjoon</a:t>
            </a:r>
            <a:r>
              <a:rPr lang="en-US" altLang="ko-KR" dirty="0" smtClean="0">
                <a:ea typeface="Malgun Gothic" panose="020B0503020000020004" pitchFamily="34" charset="-127"/>
              </a:rPr>
              <a:t> Choi. Introduction to CNNs and </a:t>
            </a:r>
            <a:r>
              <a:rPr lang="en-US" altLang="ko-KR" dirty="0" err="1" smtClean="0">
                <a:ea typeface="Malgun Gothic" panose="020B0503020000020004" pitchFamily="34" charset="-127"/>
              </a:rPr>
              <a:t>AlexNet</a:t>
            </a:r>
            <a:r>
              <a:rPr lang="en-US" altLang="ko-KR" dirty="0" smtClean="0">
                <a:ea typeface="Malgun Gothic" panose="020B0503020000020004" pitchFamily="34" charset="-127"/>
              </a:rPr>
              <a:t>. (PPT)</a:t>
            </a:r>
            <a:endParaRPr lang="zh-CN" altLang="en-US" sz="2000" dirty="0">
              <a:ea typeface="Malgun Gothic" panose="020B0503020000020004" pitchFamily="34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zh-CN" altLang="en-US" sz="4000" dirty="0" smtClean="0"/>
              <a:t>参考资料</a:t>
            </a:r>
            <a:endParaRPr kumimoji="1" lang="en-US" altLang="ko-KR" sz="4000" dirty="0">
              <a:solidFill>
                <a:prstClr val="black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30637"/>
              </p:ext>
            </p:extLst>
          </p:nvPr>
        </p:nvGraphicFramePr>
        <p:xfrm>
          <a:off x="136476" y="1016062"/>
          <a:ext cx="880280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106"/>
                <a:gridCol w="764275"/>
                <a:gridCol w="1050878"/>
                <a:gridCol w="504967"/>
                <a:gridCol w="641445"/>
                <a:gridCol w="559558"/>
                <a:gridCol w="1091821"/>
                <a:gridCol w="764274"/>
                <a:gridCol w="614150"/>
                <a:gridCol w="1050877"/>
                <a:gridCol w="873454"/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库名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主语言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从语言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灵活性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适合模型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上手难易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开发者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TensorFlow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C++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cuda/python/Matlab/Ruby/R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CNN/RNN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Linux,OSX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难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Google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声明式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Caffe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C++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cuda/python/Matlab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全面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CNN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所有系统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贾杨清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声明式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 smtClean="0">
                          <a:effectLst/>
                          <a:latin typeface="+mn-ea"/>
                          <a:ea typeface="+mn-ea"/>
                        </a:rPr>
                        <a:t>PyTorch</a:t>
                      </a:r>
                      <a:endParaRPr lang="en-US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python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C/C++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–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smtClean="0">
                          <a:effectLst/>
                          <a:latin typeface="+mn-ea"/>
                          <a:ea typeface="+mn-ea"/>
                        </a:rPr>
                        <a:t>F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acebook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MXNet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c++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cuda/R/julia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全面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CNN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所有系统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李沐和陈天奇等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声明式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命令式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Torch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lua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C/cuda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全面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CNN/RNN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Linux,OSX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Facebook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命令式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Theano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python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c++/cuda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CNN/RNN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Linux, OSX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蒙特利尔理工学院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命令式</a:t>
                      </a:r>
                      <a:endParaRPr lang="en-US" altLang="zh-CN" sz="16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6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en-US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altLang="zh-CN" sz="16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000" dirty="0" smtClean="0"/>
              <a:t>开源深度学习框架</a:t>
            </a:r>
            <a:endParaRPr lang="zh-CN" altLang="en-US" sz="36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 smtClean="0"/>
              <a:t>提纲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2354598" y="1963405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一、深度学习模型简介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4598" y="2663087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二、卷积神经网络</a:t>
            </a:r>
            <a:r>
              <a:rPr lang="en-US" altLang="zh-CN" sz="3200" dirty="0">
                <a:latin typeface="Malgun Gothic" panose="020B0503020000020004" pitchFamily="34" charset="-127"/>
                <a:ea typeface="微软雅黑" panose="020B0503020204020204" pitchFamily="34" charset="-122"/>
              </a:rPr>
              <a:t>CNN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54598" y="3394853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三、</a:t>
            </a:r>
            <a:r>
              <a:rPr lang="en-US" altLang="zh-CN" sz="3200" dirty="0" err="1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AlexNet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4598" y="4126619"/>
            <a:ext cx="4752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algun Gothic" panose="020B0503020000020004" pitchFamily="34" charset="-127"/>
                <a:ea typeface="微软雅黑" panose="020B0503020204020204" pitchFamily="34" charset="-122"/>
              </a:rPr>
              <a:t>四、参考资料</a:t>
            </a:r>
            <a:endParaRPr lang="zh-CN" altLang="en-US" sz="3200" dirty="0">
              <a:latin typeface="Malgun Gothic" panose="020B0503020000020004" pitchFamily="34" charset="-127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50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000" dirty="0" smtClean="0"/>
              <a:t>神经网络</a:t>
            </a:r>
            <a:endParaRPr lang="zh-CN" altLang="en-US" sz="3600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87049" y="1214895"/>
            <a:ext cx="8403099" cy="4758084"/>
            <a:chOff x="26629" y="1214895"/>
            <a:chExt cx="8403099" cy="4758084"/>
          </a:xfrm>
        </p:grpSpPr>
        <p:sp>
          <p:nvSpPr>
            <p:cNvPr id="5" name="矩形 4"/>
            <p:cNvSpPr/>
            <p:nvPr/>
          </p:nvSpPr>
          <p:spPr>
            <a:xfrm>
              <a:off x="5377112" y="1214895"/>
              <a:ext cx="208685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en-US" altLang="zh-CN" sz="2800" i="0" u="none" strike="noStrike" baseline="0" dirty="0" smtClean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 neuron</a:t>
              </a:r>
              <a:endParaRPr lang="zh-CN" altLang="en-US" sz="2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59871" y="1214895"/>
              <a:ext cx="332597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en-US" altLang="zh-CN" sz="28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 neural network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068443" y="1984760"/>
              <a:ext cx="0" cy="3779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111" y="1659768"/>
              <a:ext cx="3052617" cy="431321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9" y="1808298"/>
              <a:ext cx="5025772" cy="3972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2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0" y="1338166"/>
            <a:ext cx="9144000" cy="4769038"/>
            <a:chOff x="0" y="1594838"/>
            <a:chExt cx="9144000" cy="4769038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2551211"/>
              <a:ext cx="9144000" cy="3812665"/>
              <a:chOff x="0" y="1540558"/>
              <a:chExt cx="9144000" cy="3812665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540558"/>
                <a:ext cx="4583493" cy="3786013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2369" y="1540558"/>
                <a:ext cx="4521631" cy="3812665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4599535" y="1540558"/>
                <a:ext cx="0" cy="38126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矩形 23"/>
            <p:cNvSpPr/>
            <p:nvPr/>
          </p:nvSpPr>
          <p:spPr>
            <a:xfrm>
              <a:off x="323850" y="1594838"/>
              <a:ext cx="292580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en-US" altLang="zh-CN" sz="2800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F</a:t>
              </a:r>
              <a:r>
                <a:rPr lang="en-US" altLang="zh-CN" sz="2800" i="0" u="none" strike="noStrike" baseline="0" dirty="0" smtClean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orward pass 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803329" y="1611731"/>
              <a:ext cx="318388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en-US" altLang="zh-CN" sz="2800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B</a:t>
              </a:r>
              <a:r>
                <a:rPr lang="en-US" altLang="zh-CN" sz="2800" i="0" u="none" strike="noStrike" baseline="0" dirty="0" smtClean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ackward pass 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654453" y="4379496"/>
            <a:ext cx="2452199" cy="1540042"/>
            <a:chOff x="4654453" y="4604084"/>
            <a:chExt cx="2452199" cy="1540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4654453" y="5539280"/>
                  <a:ext cx="1490023" cy="604846"/>
                </a:xfrm>
                <a:prstGeom prst="rect">
                  <a:avLst/>
                </a:prstGeom>
                <a:noFill/>
                <a:ln w="25400">
                  <a:solidFill>
                    <a:srgbClr val="C0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altLang="zh-CN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zh-CN" alt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  <a:latin typeface="Malgun Gothic" panose="020B0503020000020004" pitchFamily="34" charset="-127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4453" y="5539280"/>
                  <a:ext cx="1490023" cy="60484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254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/>
            <p:cNvSpPr/>
            <p:nvPr/>
          </p:nvSpPr>
          <p:spPr>
            <a:xfrm>
              <a:off x="6753726" y="4604084"/>
              <a:ext cx="352926" cy="240632"/>
            </a:xfrm>
            <a:prstGeom prst="rect">
              <a:avLst/>
            </a:pr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000" dirty="0" smtClean="0"/>
              <a:t>神经网络</a:t>
            </a:r>
            <a:endParaRPr lang="zh-CN" altLang="en-US" sz="3600" dirty="0"/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1470-7D98-4978-A8BC-1F0896FFDB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50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4341" y="1150035"/>
            <a:ext cx="445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>
                <a:latin typeface="Malgun Gothic" panose="020B0503020000020004" pitchFamily="34" charset="-127"/>
              </a:rPr>
              <a:t>C</a:t>
            </a:r>
            <a:r>
              <a:rPr kumimoji="1" lang="en-US" altLang="ko-KR" sz="2400" dirty="0" smtClean="0">
                <a:latin typeface="Malgun Gothic" panose="020B0503020000020004" pitchFamily="34" charset="-127"/>
              </a:rPr>
              <a:t>onvolutional </a:t>
            </a:r>
            <a:r>
              <a:rPr kumimoji="1" lang="en-US" altLang="ko-KR" sz="2400" b="1" u="sng" dirty="0" smtClean="0">
                <a:latin typeface="Malgun Gothic" panose="020B0503020000020004" pitchFamily="34" charset="-127"/>
              </a:rPr>
              <a:t>N</a:t>
            </a:r>
            <a:r>
              <a:rPr kumimoji="1" lang="en-US" altLang="ko-KR" sz="2400" dirty="0" smtClean="0">
                <a:latin typeface="Malgun Gothic" panose="020B0503020000020004" pitchFamily="34" charset="-127"/>
              </a:rPr>
              <a:t>eural </a:t>
            </a:r>
            <a:r>
              <a:rPr kumimoji="1" lang="en-US" altLang="ko-KR" sz="2400" b="1" u="sng" dirty="0" smtClean="0">
                <a:latin typeface="Malgun Gothic" panose="020B0503020000020004" pitchFamily="34" charset="-127"/>
              </a:rPr>
              <a:t>N</a:t>
            </a:r>
            <a:r>
              <a:rPr kumimoji="1" lang="en-US" altLang="ko-KR" sz="2400" dirty="0" smtClean="0">
                <a:latin typeface="Malgun Gothic" panose="020B0503020000020004" pitchFamily="34" charset="-127"/>
              </a:rPr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1" y="1889341"/>
            <a:ext cx="7560840" cy="2711152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713559"/>
            <a:ext cx="7738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693408"/>
            <a:ext cx="773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628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000" dirty="0" smtClean="0"/>
              <a:t>卷积神经网络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3880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3589</TotalTime>
  <Words>1220</Words>
  <Application>Microsoft Office PowerPoint</Application>
  <PresentationFormat>全屏显示(4:3)</PresentationFormat>
  <Paragraphs>294</Paragraphs>
  <Slides>42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Arial Unicode MS</vt:lpstr>
      <vt:lpstr>맑은 고딕</vt:lpstr>
      <vt:lpstr>맑은 고딕</vt:lpstr>
      <vt:lpstr>Meiryo UI</vt:lpstr>
      <vt:lpstr>宋体</vt:lpstr>
      <vt:lpstr>微软雅黑</vt:lpstr>
      <vt:lpstr>Arial</vt:lpstr>
      <vt:lpstr>Calibri</vt:lpstr>
      <vt:lpstr>Calibri Light</vt:lpstr>
      <vt:lpstr>Cambria Math</vt:lpstr>
      <vt:lpstr>Minion Pro</vt:lpstr>
      <vt:lpstr>Tahoma</vt:lpstr>
      <vt:lpstr>Wingdings</vt:lpstr>
      <vt:lpstr>Office 主题</vt:lpstr>
      <vt:lpstr>卷积神经网络-AlexNet模型</vt:lpstr>
      <vt:lpstr>提纲</vt:lpstr>
      <vt:lpstr>深度学习模型简介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田滨</dc:creator>
  <cp:lastModifiedBy>田滨</cp:lastModifiedBy>
  <cp:revision>122</cp:revision>
  <dcterms:created xsi:type="dcterms:W3CDTF">2017-05-12T07:53:21Z</dcterms:created>
  <dcterms:modified xsi:type="dcterms:W3CDTF">2017-12-02T02:41:02Z</dcterms:modified>
</cp:coreProperties>
</file>